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8" r:id="rId5"/>
    <p:sldId id="266" r:id="rId6"/>
    <p:sldId id="267" r:id="rId7"/>
    <p:sldId id="258" r:id="rId8"/>
    <p:sldId id="259" r:id="rId9"/>
    <p:sldId id="260" r:id="rId10"/>
    <p:sldId id="261" r:id="rId11"/>
    <p:sldId id="262" r:id="rId12"/>
    <p:sldId id="264" r:id="rId13"/>
    <p:sldId id="26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and SWOT Analysis for Best Buy Co., Inc.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Kurt Mullins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83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Continued expansion and acquisitions.</a:t>
            </a:r>
          </a:p>
          <a:p>
            <a:r>
              <a:rPr lang="en-US" dirty="0" smtClean="0"/>
              <a:t>Great time to “rev-up” the current strategy in an attempt to not fall behind.</a:t>
            </a:r>
          </a:p>
          <a:p>
            <a:r>
              <a:rPr lang="en-US" dirty="0" smtClean="0"/>
              <a:t>Create more innovative products.  </a:t>
            </a:r>
          </a:p>
          <a:p>
            <a:r>
              <a:rPr lang="en-US" dirty="0" smtClean="0"/>
              <a:t>Even more extensive training for upper- and lower-level managers and even employees. </a:t>
            </a:r>
          </a:p>
          <a:p>
            <a:r>
              <a:rPr lang="en-US" dirty="0" smtClean="0"/>
              <a:t>To lower long-term debt compared to cash from the discrepancy in 2009.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4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Buy’s financial strength.</a:t>
            </a:r>
          </a:p>
          <a:p>
            <a:r>
              <a:rPr lang="en-US" dirty="0" smtClean="0"/>
              <a:t>Quality of Best Buy’s customer service.</a:t>
            </a:r>
          </a:p>
          <a:p>
            <a:r>
              <a:rPr lang="en-US" dirty="0" smtClean="0"/>
              <a:t>Federal Reserve restrictions on credit cards.</a:t>
            </a:r>
          </a:p>
          <a:p>
            <a:r>
              <a:rPr lang="en-US" dirty="0" smtClean="0"/>
              <a:t>Increased competition within their market.</a:t>
            </a:r>
          </a:p>
          <a:p>
            <a:r>
              <a:rPr lang="en-US" dirty="0" smtClean="0"/>
              <a:t>The </a:t>
            </a:r>
            <a:r>
              <a:rPr lang="en-US" dirty="0"/>
              <a:t>e</a:t>
            </a:r>
            <a:r>
              <a:rPr lang="en-US" dirty="0" smtClean="0"/>
              <a:t>conomic downturn.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47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company’s Environmental and SWOT analysis shows where the company is compared to it’s external information and how and where the company can go ahead in 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97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your attention! </a:t>
            </a:r>
            <a:r>
              <a:rPr lang="en-US" dirty="0"/>
              <a:t>A</a:t>
            </a:r>
            <a:r>
              <a:rPr lang="en-US" dirty="0" smtClean="0"/>
              <a:t>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7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Hill, C. W. L., and Jones, G. R. (2013).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management, an integrated approach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(pp.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C17-C25),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ed.). Mason: South Western. ISBN 9781111825843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9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 and Micro-Environmental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Macro-Environmental Analysis</a:t>
            </a:r>
          </a:p>
          <a:p>
            <a:pPr lvl="1"/>
            <a:r>
              <a:rPr lang="en-US" dirty="0" smtClean="0"/>
              <a:t>Technological advances</a:t>
            </a:r>
          </a:p>
          <a:p>
            <a:pPr lvl="1"/>
            <a:r>
              <a:rPr lang="en-US" dirty="0" smtClean="0"/>
              <a:t>Economic downturn</a:t>
            </a:r>
          </a:p>
          <a:p>
            <a:pPr lvl="1"/>
            <a:r>
              <a:rPr lang="en-US" dirty="0" smtClean="0"/>
              <a:t>Political and regulatory</a:t>
            </a:r>
          </a:p>
          <a:p>
            <a:pPr lvl="1"/>
            <a:r>
              <a:rPr lang="en-US" dirty="0" smtClean="0"/>
              <a:t>Socio-cultural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Micro-Environmental Analysis</a:t>
            </a:r>
          </a:p>
          <a:p>
            <a:pPr lvl="1"/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Suppliers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4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Macro-External Environmental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Technological advances</a:t>
            </a:r>
          </a:p>
          <a:p>
            <a:pPr lvl="1"/>
            <a:r>
              <a:rPr lang="en-US" dirty="0" smtClean="0"/>
              <a:t>Frequent introduction of new products.</a:t>
            </a:r>
          </a:p>
          <a:p>
            <a:pPr lvl="1"/>
            <a:r>
              <a:rPr lang="en-US" dirty="0" smtClean="0"/>
              <a:t>The emergence of online competitors in comparable markets.</a:t>
            </a:r>
          </a:p>
          <a:p>
            <a:pPr lvl="1"/>
            <a:r>
              <a:rPr lang="en-US" dirty="0" smtClean="0"/>
              <a:t>Product lifestyle and prices decrease causing margins to decrease.</a:t>
            </a:r>
          </a:p>
          <a:p>
            <a:pPr lvl="1"/>
            <a:endParaRPr lang="en-US" dirty="0"/>
          </a:p>
          <a:p>
            <a:r>
              <a:rPr lang="en-US" dirty="0" smtClean="0"/>
              <a:t>Economic Downturn</a:t>
            </a:r>
          </a:p>
          <a:p>
            <a:pPr lvl="1"/>
            <a:r>
              <a:rPr lang="en-US" dirty="0" smtClean="0"/>
              <a:t>Not necessity products</a:t>
            </a:r>
          </a:p>
          <a:p>
            <a:pPr lvl="1"/>
            <a:r>
              <a:rPr lang="en-US" dirty="0" smtClean="0"/>
              <a:t>Less disposable income</a:t>
            </a:r>
          </a:p>
          <a:p>
            <a:pPr lvl="1"/>
            <a:r>
              <a:rPr lang="en-US" dirty="0" smtClean="0"/>
              <a:t>Low-interest financing are given to customers.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2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BEBEB"/>
                </a:solidFill>
              </a:rPr>
              <a:t>Macro- External Environmental </a:t>
            </a:r>
            <a:r>
              <a:rPr lang="en-US" dirty="0">
                <a:solidFill>
                  <a:srgbClr val="EBEBEB"/>
                </a:solidFill>
              </a:rPr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and Regulatory</a:t>
            </a:r>
          </a:p>
          <a:p>
            <a:pPr lvl="1"/>
            <a:r>
              <a:rPr lang="en-US" dirty="0" smtClean="0"/>
              <a:t>Federal Reserve Regulations due to credit card crisis</a:t>
            </a:r>
          </a:p>
          <a:p>
            <a:pPr lvl="2"/>
            <a:r>
              <a:rPr lang="en-US" dirty="0" smtClean="0"/>
              <a:t>Restricts companies from offering differed interest financing to customers.</a:t>
            </a:r>
          </a:p>
          <a:p>
            <a:endParaRPr lang="en-US" dirty="0"/>
          </a:p>
          <a:p>
            <a:r>
              <a:rPr lang="en-US" dirty="0" smtClean="0"/>
              <a:t>Socio-cultural</a:t>
            </a:r>
          </a:p>
          <a:p>
            <a:pPr lvl="1"/>
            <a:r>
              <a:rPr lang="en-US" dirty="0" smtClean="0"/>
              <a:t>Change in leadership in an economically tough time.</a:t>
            </a:r>
          </a:p>
          <a:p>
            <a:pPr lvl="1"/>
            <a:r>
              <a:rPr lang="en-US" dirty="0" smtClean="0"/>
              <a:t>The new CEO is a new-blood CEO.</a:t>
            </a:r>
          </a:p>
        </p:txBody>
      </p:sp>
    </p:spTree>
    <p:extLst>
      <p:ext uri="{BB962C8B-B14F-4D97-AF65-F5344CB8AC3E}">
        <p14:creationId xmlns:p14="http://schemas.microsoft.com/office/powerpoint/2010/main" val="243923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Micro-External Environmental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Electronics industry grew during the financial crisis.</a:t>
            </a:r>
          </a:p>
          <a:p>
            <a:pPr lvl="1"/>
            <a:r>
              <a:rPr lang="en-US" dirty="0" smtClean="0"/>
              <a:t>Barriers to entries have diminished due to globalization.</a:t>
            </a:r>
          </a:p>
          <a:p>
            <a:pPr lvl="1"/>
            <a:r>
              <a:rPr lang="en-US" dirty="0" smtClean="0"/>
              <a:t>Internet purchasing has negated customer loyalty barrier.</a:t>
            </a:r>
          </a:p>
          <a:p>
            <a:pPr lvl="1"/>
            <a:r>
              <a:rPr lang="en-US" dirty="0" smtClean="0"/>
              <a:t>Barriers to entry still include economies of scale and advertising.</a:t>
            </a:r>
          </a:p>
          <a:p>
            <a:pPr lvl="1"/>
            <a:endParaRPr lang="en-US" dirty="0"/>
          </a:p>
          <a:p>
            <a:pPr lvl="0">
              <a:buClr>
                <a:srgbClr val="F5A408"/>
              </a:buClr>
            </a:pPr>
            <a:r>
              <a:rPr lang="en-US" dirty="0" smtClean="0">
                <a:solidFill>
                  <a:prstClr val="white"/>
                </a:solidFill>
              </a:rPr>
              <a:t>Supplier</a:t>
            </a:r>
            <a:endParaRPr lang="en-US" dirty="0">
              <a:solidFill>
                <a:prstClr val="white"/>
              </a:solidFill>
            </a:endParaRPr>
          </a:p>
          <a:p>
            <a:pPr lvl="1">
              <a:buClr>
                <a:srgbClr val="F5A408"/>
              </a:buClr>
            </a:pPr>
            <a:r>
              <a:rPr lang="en-US" dirty="0">
                <a:solidFill>
                  <a:prstClr val="white"/>
                </a:solidFill>
              </a:rPr>
              <a:t>Geek Squad</a:t>
            </a:r>
          </a:p>
          <a:p>
            <a:pPr lvl="1">
              <a:buClr>
                <a:srgbClr val="F5A408"/>
              </a:buClr>
            </a:pPr>
            <a:r>
              <a:rPr lang="en-US" dirty="0">
                <a:solidFill>
                  <a:prstClr val="white"/>
                </a:solidFill>
              </a:rPr>
              <a:t>Magnolia Audio Video</a:t>
            </a:r>
          </a:p>
          <a:p>
            <a:pPr lvl="1">
              <a:buClr>
                <a:srgbClr val="F5A408"/>
              </a:buClr>
            </a:pPr>
            <a:r>
              <a:rPr lang="en-US" dirty="0">
                <a:solidFill>
                  <a:prstClr val="white"/>
                </a:solidFill>
              </a:rPr>
              <a:t>Pacific Sales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060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Micro-External Environmental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Brick and Mortar Competitors</a:t>
            </a:r>
          </a:p>
          <a:p>
            <a:pPr lvl="2"/>
            <a:r>
              <a:rPr lang="en-US" dirty="0" smtClean="0"/>
              <a:t>Wal-Mart Stores, Inc. (Customer Service Market)</a:t>
            </a:r>
          </a:p>
          <a:p>
            <a:pPr lvl="2"/>
            <a:r>
              <a:rPr lang="en-US" dirty="0" smtClean="0"/>
              <a:t>GameStop Corp. (Video Game Market)</a:t>
            </a:r>
          </a:p>
          <a:p>
            <a:pPr lvl="2"/>
            <a:r>
              <a:rPr lang="en-US" dirty="0" smtClean="0"/>
              <a:t>Radio Shack Corp. (Music and Sound Market)</a:t>
            </a:r>
          </a:p>
          <a:p>
            <a:pPr lvl="1"/>
            <a:r>
              <a:rPr lang="en-US" dirty="0" smtClean="0"/>
              <a:t>Online Competitors</a:t>
            </a:r>
            <a:endParaRPr lang="en-US" dirty="0"/>
          </a:p>
          <a:p>
            <a:pPr lvl="2"/>
            <a:r>
              <a:rPr lang="en-US" dirty="0" smtClean="0"/>
              <a:t>Amazon.com, Inc. (Online Retailer Market)</a:t>
            </a:r>
          </a:p>
          <a:p>
            <a:pPr lvl="2"/>
            <a:r>
              <a:rPr lang="en-US" dirty="0" smtClean="0"/>
              <a:t>Netflix, Inc. (Online Video Streaming Market)</a:t>
            </a:r>
          </a:p>
        </p:txBody>
      </p:sp>
    </p:spTree>
    <p:extLst>
      <p:ext uri="{BB962C8B-B14F-4D97-AF65-F5344CB8AC3E}">
        <p14:creationId xmlns:p14="http://schemas.microsoft.com/office/powerpoint/2010/main" val="70681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r>
              <a:rPr lang="en-US" dirty="0" smtClean="0"/>
              <a:t>Weaknesses</a:t>
            </a:r>
          </a:p>
          <a:p>
            <a:r>
              <a:rPr lang="en-US" dirty="0" smtClean="0"/>
              <a:t>Opportunities</a:t>
            </a:r>
          </a:p>
          <a:p>
            <a:r>
              <a:rPr lang="en-US" dirty="0" smtClean="0"/>
              <a:t>Threats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92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Accounts for 19% of their market as a consumer electronics retailer.</a:t>
            </a:r>
          </a:p>
          <a:p>
            <a:r>
              <a:rPr lang="en-US" dirty="0" smtClean="0"/>
              <a:t>Trained employees with extensive product knowledge.</a:t>
            </a:r>
          </a:p>
          <a:p>
            <a:pPr lvl="1"/>
            <a:r>
              <a:rPr lang="en-US" dirty="0" smtClean="0"/>
              <a:t>Recognize each customer is unique and knowledge how employee can gain maximum enjoyment.</a:t>
            </a:r>
          </a:p>
          <a:p>
            <a:r>
              <a:rPr lang="en-US" dirty="0" smtClean="0"/>
              <a:t>Plenty of high-quality suppliers.</a:t>
            </a:r>
          </a:p>
          <a:p>
            <a:r>
              <a:rPr lang="en-US" dirty="0" smtClean="0"/>
              <a:t>Superior </a:t>
            </a:r>
            <a:r>
              <a:rPr lang="en-US" dirty="0" smtClean="0"/>
              <a:t>customer </a:t>
            </a:r>
            <a:r>
              <a:rPr lang="en-US" dirty="0" smtClean="0"/>
              <a:t>service.</a:t>
            </a:r>
          </a:p>
          <a:p>
            <a:r>
              <a:rPr lang="en-US" dirty="0" smtClean="0"/>
              <a:t>Top-notch products.</a:t>
            </a:r>
          </a:p>
        </p:txBody>
      </p:sp>
    </p:spTree>
    <p:extLst>
      <p:ext uri="{BB962C8B-B14F-4D97-AF65-F5344CB8AC3E}">
        <p14:creationId xmlns:p14="http://schemas.microsoft.com/office/powerpoint/2010/main" val="66256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Inexperienced CEO.</a:t>
            </a:r>
          </a:p>
          <a:p>
            <a:r>
              <a:rPr lang="en-US" dirty="0" smtClean="0"/>
              <a:t>High priced products during a economic downturn.</a:t>
            </a:r>
          </a:p>
          <a:p>
            <a:r>
              <a:rPr lang="en-US" dirty="0" smtClean="0"/>
              <a:t>The financial stress.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159</TotalTime>
  <Words>456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Ion</vt:lpstr>
      <vt:lpstr>Environmental and SWOT Analysis for Best Buy Co., Inc.</vt:lpstr>
      <vt:lpstr>Macro- and Micro-Environmental Analysis</vt:lpstr>
      <vt:lpstr>Macro-External Environmental Analysis</vt:lpstr>
      <vt:lpstr>Macro- External Environmental Analysis</vt:lpstr>
      <vt:lpstr>Micro-External Environmental Analysis</vt:lpstr>
      <vt:lpstr>Micro-External Environmental Analysis</vt:lpstr>
      <vt:lpstr>SWOT Analysis</vt:lpstr>
      <vt:lpstr>Strengths </vt:lpstr>
      <vt:lpstr>Weaknesses</vt:lpstr>
      <vt:lpstr>Opportunities</vt:lpstr>
      <vt:lpstr>Threats</vt:lpstr>
      <vt:lpstr>Conclusion</vt:lpstr>
      <vt:lpstr>Thanks for your attention! Any questions?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and SWOT Analysis for Best Buy Co., Inc.</dc:title>
  <dc:creator>Microsoft account</dc:creator>
  <cp:lastModifiedBy>Microsoft account</cp:lastModifiedBy>
  <cp:revision>14</cp:revision>
  <dcterms:created xsi:type="dcterms:W3CDTF">2014-06-15T19:36:55Z</dcterms:created>
  <dcterms:modified xsi:type="dcterms:W3CDTF">2014-06-15T22:21:48Z</dcterms:modified>
</cp:coreProperties>
</file>