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8" r:id="rId3"/>
    <p:sldId id="269" r:id="rId4"/>
    <p:sldId id="270" r:id="rId5"/>
    <p:sldId id="271" r:id="rId6"/>
    <p:sldId id="280" r:id="rId7"/>
    <p:sldId id="281" r:id="rId8"/>
    <p:sldId id="275" r:id="rId9"/>
    <p:sldId id="279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0" d="100"/>
          <a:sy n="90" d="100"/>
        </p:scale>
        <p:origin x="0" y="-32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83327"/>
            <a:ext cx="6767945" cy="176369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On campus bowling alley &amp; Sports Bar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Katie Scheff and Kurt Mullins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TU have a bowling Alley/Restaurant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of the three warehouses in the </a:t>
            </a:r>
            <a:r>
              <a:rPr lang="en-US" dirty="0" err="1"/>
              <a:t>Pettibone</a:t>
            </a:r>
            <a:r>
              <a:rPr lang="en-US" dirty="0"/>
              <a:t> </a:t>
            </a:r>
            <a:r>
              <a:rPr lang="en-US" dirty="0" smtClean="0"/>
              <a:t>establishment</a:t>
            </a:r>
          </a:p>
          <a:p>
            <a:r>
              <a:rPr lang="en-US" dirty="0"/>
              <a:t>S</a:t>
            </a:r>
            <a:r>
              <a:rPr lang="en-US" dirty="0" smtClean="0"/>
              <a:t>omething </a:t>
            </a:r>
            <a:r>
              <a:rPr lang="en-US" dirty="0"/>
              <a:t>to keep students </a:t>
            </a:r>
            <a:r>
              <a:rPr lang="en-US" dirty="0" smtClean="0"/>
              <a:t>on-campus</a:t>
            </a:r>
          </a:p>
          <a:p>
            <a:r>
              <a:rPr lang="en-US" dirty="0"/>
              <a:t>B</a:t>
            </a:r>
            <a:r>
              <a:rPr lang="en-US" dirty="0" smtClean="0"/>
              <a:t>owling </a:t>
            </a:r>
            <a:r>
              <a:rPr lang="en-US" dirty="0"/>
              <a:t>team and intramurals that can be held exclusively on </a:t>
            </a:r>
            <a:r>
              <a:rPr lang="en-US" dirty="0" smtClean="0"/>
              <a:t>campus</a:t>
            </a:r>
          </a:p>
          <a:p>
            <a:r>
              <a:rPr lang="en-US" dirty="0"/>
              <a:t>B</a:t>
            </a:r>
            <a:r>
              <a:rPr lang="en-US" dirty="0" smtClean="0"/>
              <a:t>ar </a:t>
            </a:r>
            <a:r>
              <a:rPr lang="en-US" dirty="0"/>
              <a:t>and grill restaurant would give students an additional option to eat at on </a:t>
            </a:r>
            <a:r>
              <a:rPr lang="en-US" dirty="0" smtClean="0"/>
              <a:t>campus</a:t>
            </a:r>
          </a:p>
          <a:p>
            <a:r>
              <a:rPr lang="en-US" dirty="0"/>
              <a:t>B</a:t>
            </a:r>
            <a:r>
              <a:rPr lang="en-US" dirty="0" smtClean="0"/>
              <a:t>owling </a:t>
            </a:r>
            <a:r>
              <a:rPr lang="en-US" dirty="0"/>
              <a:t>events would be a positive by bringing in revenue for the </a:t>
            </a:r>
            <a:r>
              <a:rPr lang="en-US" dirty="0" smtClean="0"/>
              <a:t>University</a:t>
            </a:r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intramurals, campus activities, and athletic </a:t>
            </a:r>
            <a:r>
              <a:rPr lang="en-US" dirty="0" smtClean="0"/>
              <a:t>tournaments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bar and grill attached, 16 </a:t>
            </a:r>
            <a:r>
              <a:rPr lang="en-US" dirty="0" err="1"/>
              <a:t>Vizio</a:t>
            </a:r>
            <a:r>
              <a:rPr lang="en-US" dirty="0"/>
              <a:t> T.V.’s, IPAD jukebox, 2 HD projectors, and lounge </a:t>
            </a:r>
            <a:r>
              <a:rPr lang="en-US" dirty="0" smtClean="0"/>
              <a:t>seating</a:t>
            </a:r>
          </a:p>
          <a:p>
            <a:r>
              <a:rPr lang="en-US" dirty="0" smtClean="0"/>
              <a:t>The bar and grill keeps alcohol consumption on-campus(in walking distance)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Budgets and costs—Bowling Alley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591329"/>
              </p:ext>
            </p:extLst>
          </p:nvPr>
        </p:nvGraphicFramePr>
        <p:xfrm>
          <a:off x="1981200" y="1987548"/>
          <a:ext cx="9372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00"/>
                <a:gridCol w="4686300"/>
              </a:tblGrid>
              <a:tr h="2853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5390">
                <a:tc>
                  <a:txBody>
                    <a:bodyPr/>
                    <a:lstStyle/>
                    <a:p>
                      <a:r>
                        <a:rPr lang="en-US" dirty="0" smtClean="0"/>
                        <a:t>Built through Fusion</a:t>
                      </a:r>
                      <a:r>
                        <a:rPr lang="en-US" baseline="0" dirty="0" smtClean="0"/>
                        <a:t> bowling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pinsetters, construction, scoring, shoes, under the lane ball return system, and bowling balls)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$400,000</a:t>
                      </a:r>
                      <a:endParaRPr lang="en-US" dirty="0"/>
                    </a:p>
                  </a:txBody>
                  <a:tcPr/>
                </a:tc>
              </a:tr>
              <a:tr h="285390">
                <a:tc>
                  <a:txBody>
                    <a:bodyPr/>
                    <a:lstStyle/>
                    <a:p>
                      <a:r>
                        <a:rPr lang="en-US" dirty="0" smtClean="0"/>
                        <a:t>2 Panasonic Projectors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$4,000 </a:t>
                      </a:r>
                      <a:endParaRPr lang="en-US" dirty="0"/>
                    </a:p>
                  </a:txBody>
                  <a:tcPr/>
                </a:tc>
              </a:tr>
              <a:tr h="285390">
                <a:tc>
                  <a:txBody>
                    <a:bodyPr/>
                    <a:lstStyle/>
                    <a:p>
                      <a:r>
                        <a:rPr lang="en-US" dirty="0" smtClean="0"/>
                        <a:t>iPad Jukebox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$1,300 </a:t>
                      </a:r>
                      <a:endParaRPr lang="en-US" dirty="0"/>
                    </a:p>
                  </a:txBody>
                  <a:tcPr/>
                </a:tc>
              </a:tr>
              <a:tr h="285390">
                <a:tc>
                  <a:txBody>
                    <a:bodyPr/>
                    <a:lstStyle/>
                    <a:p>
                      <a:r>
                        <a:rPr lang="en-US" dirty="0" smtClean="0"/>
                        <a:t>TV’s (for bowling alley &amp; bar, 16 in total)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$6,215 </a:t>
                      </a:r>
                      <a:endParaRPr lang="en-US" dirty="0"/>
                    </a:p>
                  </a:txBody>
                  <a:tcPr/>
                </a:tc>
              </a:tr>
              <a:tr h="285390">
                <a:tc>
                  <a:txBody>
                    <a:bodyPr/>
                    <a:lstStyle/>
                    <a:p>
                      <a:r>
                        <a:rPr lang="en-US" dirty="0" smtClean="0"/>
                        <a:t>Rollaway Bleachers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$690</a:t>
                      </a:r>
                      <a:endParaRPr lang="en-US" dirty="0"/>
                    </a:p>
                  </a:txBody>
                  <a:tcPr/>
                </a:tc>
              </a:tr>
              <a:tr h="285390">
                <a:tc>
                  <a:txBody>
                    <a:bodyPr/>
                    <a:lstStyle/>
                    <a:p>
                      <a:r>
                        <a:rPr lang="en-US" dirty="0" smtClean="0"/>
                        <a:t>Lounge seats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$1,500</a:t>
                      </a:r>
                      <a:endParaRPr lang="en-US" dirty="0"/>
                    </a:p>
                  </a:txBody>
                  <a:tcPr/>
                </a:tc>
              </a:tr>
              <a:tr h="285390">
                <a:tc>
                  <a:txBody>
                    <a:bodyPr/>
                    <a:lstStyle/>
                    <a:p>
                      <a:r>
                        <a:rPr lang="en-US" dirty="0" smtClean="0"/>
                        <a:t>Lounge sofas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$4,600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7836" y="5694218"/>
            <a:ext cx="464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Total: </a:t>
            </a:r>
            <a:r>
              <a:rPr lang="en-US" dirty="0"/>
              <a:t>$422,305</a:t>
            </a:r>
          </a:p>
        </p:txBody>
      </p:sp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Budgets and costs—Sports Bar </a:t>
            </a:r>
            <a:r>
              <a:rPr lang="en-US" sz="1400" dirty="0" smtClean="0"/>
              <a:t>(</a:t>
            </a:r>
            <a:r>
              <a:rPr lang="en-US" sz="1400" dirty="0" err="1" smtClean="0"/>
              <a:t>estimatE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8573" y="1676400"/>
            <a:ext cx="7897091" cy="49703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Start-Up Costs</a:t>
            </a:r>
            <a:br>
              <a:rPr lang="en-US" b="1" dirty="0"/>
            </a:b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E</a:t>
            </a:r>
            <a:r>
              <a:rPr lang="en-US" b="1" dirty="0" smtClean="0"/>
              <a:t>xpenses/labor/material </a:t>
            </a:r>
            <a:r>
              <a:rPr lang="en-US" dirty="0" smtClean="0"/>
              <a:t>$142,000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Rent </a:t>
            </a:r>
            <a:r>
              <a:rPr lang="en-US" b="1" dirty="0"/>
              <a:t>for six months while waiting on a liquor license:</a:t>
            </a:r>
            <a:r>
              <a:rPr lang="en-US" dirty="0"/>
              <a:t> </a:t>
            </a:r>
            <a:r>
              <a:rPr lang="en-US" dirty="0" smtClean="0"/>
              <a:t>        				$49,800 (assuming $8,300 a </a:t>
            </a:r>
            <a:r>
              <a:rPr lang="en-US" dirty="0" smtClean="0"/>
              <a:t>month)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Liquor </a:t>
            </a:r>
            <a:r>
              <a:rPr lang="en-US" b="1" dirty="0"/>
              <a:t>license and fees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en-US" b="1" dirty="0" smtClean="0"/>
              <a:t>		          </a:t>
            </a:r>
            <a:r>
              <a:rPr lang="en-US" dirty="0" smtClean="0"/>
              <a:t>$</a:t>
            </a:r>
            <a:r>
              <a:rPr lang="en-US" dirty="0"/>
              <a:t>9,000</a:t>
            </a:r>
            <a:br>
              <a:rPr lang="en-US" dirty="0"/>
            </a:br>
            <a:r>
              <a:rPr lang="en-US" b="1" dirty="0"/>
              <a:t>Equipment, construction, and demolition</a:t>
            </a:r>
            <a:r>
              <a:rPr lang="en-US" b="1" dirty="0" smtClean="0"/>
              <a:t>:	</a:t>
            </a:r>
            <a:r>
              <a:rPr lang="en-US" dirty="0" smtClean="0"/>
              <a:t>$</a:t>
            </a:r>
            <a:r>
              <a:rPr lang="en-US" dirty="0"/>
              <a:t>60,000</a:t>
            </a:r>
            <a:br>
              <a:rPr lang="en-US" dirty="0"/>
            </a:br>
            <a:r>
              <a:rPr lang="en-US" b="1" dirty="0"/>
              <a:t>Signage</a:t>
            </a:r>
            <a:r>
              <a:rPr lang="en-US" b="1" dirty="0" smtClean="0"/>
              <a:t>:					</a:t>
            </a:r>
            <a:r>
              <a:rPr lang="en-US" dirty="0" smtClean="0"/>
              <a:t>$</a:t>
            </a:r>
            <a:r>
              <a:rPr lang="en-US" dirty="0"/>
              <a:t>1,000</a:t>
            </a:r>
            <a:br>
              <a:rPr lang="en-US" dirty="0"/>
            </a:br>
            <a:r>
              <a:rPr lang="en-US" b="1" dirty="0"/>
              <a:t>Décor and glassware: </a:t>
            </a:r>
            <a:r>
              <a:rPr lang="en-US" b="1" dirty="0" smtClean="0"/>
              <a:t>			</a:t>
            </a:r>
            <a:r>
              <a:rPr lang="en-US" dirty="0" smtClean="0"/>
              <a:t>$</a:t>
            </a:r>
            <a:r>
              <a:rPr lang="en-US" dirty="0"/>
              <a:t>21,000</a:t>
            </a:r>
            <a:br>
              <a:rPr lang="en-US" dirty="0"/>
            </a:br>
            <a:r>
              <a:rPr lang="en-US" b="1" dirty="0"/>
              <a:t>Training for six employees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en-US" b="1" dirty="0" smtClean="0"/>
              <a:t>			</a:t>
            </a:r>
            <a:r>
              <a:rPr lang="en-US" dirty="0" smtClean="0"/>
              <a:t>$</a:t>
            </a:r>
            <a:r>
              <a:rPr lang="en-US" dirty="0"/>
              <a:t>858</a:t>
            </a:r>
            <a:br>
              <a:rPr lang="en-US" dirty="0"/>
            </a:br>
            <a:r>
              <a:rPr lang="en-US" b="1" dirty="0"/>
              <a:t>Initial </a:t>
            </a:r>
            <a:r>
              <a:rPr lang="en-US" b="1" dirty="0" smtClean="0"/>
              <a:t>liquor and food </a:t>
            </a:r>
            <a:r>
              <a:rPr lang="en-US" b="1" dirty="0"/>
              <a:t>order: </a:t>
            </a:r>
            <a:r>
              <a:rPr lang="en-US" b="1" dirty="0" smtClean="0"/>
              <a:t>			</a:t>
            </a:r>
            <a:r>
              <a:rPr lang="en-US" dirty="0" smtClean="0"/>
              <a:t>$</a:t>
            </a:r>
            <a:r>
              <a:rPr lang="en-US" dirty="0"/>
              <a:t>6,000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Sound </a:t>
            </a:r>
            <a:r>
              <a:rPr lang="en-US" b="1" dirty="0"/>
              <a:t>system: </a:t>
            </a:r>
            <a:r>
              <a:rPr lang="en-US" b="1" dirty="0" smtClean="0"/>
              <a:t>			</a:t>
            </a:r>
            <a:r>
              <a:rPr lang="en-US" dirty="0" smtClean="0"/>
              <a:t>$</a:t>
            </a:r>
            <a:r>
              <a:rPr lang="en-US" dirty="0"/>
              <a:t>1,000</a:t>
            </a:r>
            <a:br>
              <a:rPr lang="en-US" dirty="0"/>
            </a:br>
            <a:r>
              <a:rPr lang="en-US" b="1" dirty="0"/>
              <a:t>Emergency funds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en-US" b="1" dirty="0" smtClean="0"/>
              <a:t>			</a:t>
            </a:r>
            <a:r>
              <a:rPr lang="en-US" dirty="0" smtClean="0"/>
              <a:t>$</a:t>
            </a:r>
            <a:r>
              <a:rPr lang="en-US" dirty="0"/>
              <a:t>50,000</a:t>
            </a:r>
            <a:br>
              <a:rPr lang="en-US" dirty="0"/>
            </a:br>
            <a:r>
              <a:rPr lang="en-US" b="1" dirty="0"/>
              <a:t>Misc</a:t>
            </a:r>
            <a:r>
              <a:rPr lang="en-US" b="1" dirty="0" smtClean="0"/>
              <a:t>.:					</a:t>
            </a:r>
            <a:r>
              <a:rPr lang="en-US" b="1" dirty="0"/>
              <a:t> </a:t>
            </a:r>
            <a:r>
              <a:rPr lang="en-US" dirty="0"/>
              <a:t>$2,000 </a:t>
            </a:r>
            <a:br>
              <a:rPr lang="en-US" dirty="0"/>
            </a:br>
            <a:r>
              <a:rPr lang="en-US" dirty="0"/>
              <a:t>TOTAL . . . . . . . </a:t>
            </a:r>
            <a:r>
              <a:rPr lang="en-US" b="1" dirty="0" smtClean="0"/>
              <a:t>$342,658</a:t>
            </a:r>
          </a:p>
          <a:p>
            <a:pPr marL="0" indent="0" algn="ctr">
              <a:buNone/>
            </a:pPr>
            <a:r>
              <a:rPr lang="en-US" b="1" dirty="0" smtClean="0"/>
              <a:t>Total Budget= $765,000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1878169"/>
            <a:ext cx="4572000" cy="4480560"/>
          </a:xfrm>
        </p:spPr>
        <p:txBody>
          <a:bodyPr/>
          <a:lstStyle/>
          <a:p>
            <a:r>
              <a:rPr lang="en-US" dirty="0" smtClean="0"/>
              <a:t>Strictly through donations</a:t>
            </a:r>
          </a:p>
          <a:p>
            <a:r>
              <a:rPr lang="en-US" dirty="0" smtClean="0"/>
              <a:t>Possible small fundraiser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3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23015"/>
            <a:ext cx="9372600" cy="5747506"/>
          </a:xfrm>
        </p:spPr>
        <p:txBody>
          <a:bodyPr/>
          <a:lstStyle/>
          <a:p>
            <a:r>
              <a:rPr lang="en-US" dirty="0" smtClean="0"/>
              <a:t>Accommodations of our Facility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Parking</a:t>
            </a:r>
          </a:p>
          <a:p>
            <a:r>
              <a:rPr lang="en-US" dirty="0" smtClean="0"/>
              <a:t>Restrooms and flooring</a:t>
            </a:r>
          </a:p>
          <a:p>
            <a:r>
              <a:rPr lang="en-US" dirty="0" smtClean="0"/>
              <a:t>Maintenance issues</a:t>
            </a:r>
          </a:p>
          <a:p>
            <a:r>
              <a:rPr lang="en-US" dirty="0" smtClean="0"/>
              <a:t>Facilitation Managers</a:t>
            </a:r>
          </a:p>
          <a:p>
            <a:r>
              <a:rPr lang="en-US" dirty="0" smtClean="0"/>
              <a:t>Safety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2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Prints– Sports Bar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36" y="2105444"/>
            <a:ext cx="10058400" cy="42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Prints– Bowling Alley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45" y="2051230"/>
            <a:ext cx="10110355" cy="39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students on-campus</a:t>
            </a:r>
          </a:p>
          <a:p>
            <a:r>
              <a:rPr lang="en-US" dirty="0" smtClean="0"/>
              <a:t>Less driving for students</a:t>
            </a:r>
          </a:p>
          <a:p>
            <a:r>
              <a:rPr lang="en-US" dirty="0" smtClean="0"/>
              <a:t>Intramurals/bowling athletics stay on campus</a:t>
            </a:r>
          </a:p>
          <a:p>
            <a:r>
              <a:rPr lang="en-US" dirty="0" smtClean="0"/>
              <a:t>Drinking stays on-campus</a:t>
            </a:r>
          </a:p>
          <a:p>
            <a:r>
              <a:rPr lang="en-US" dirty="0" smtClean="0"/>
              <a:t>Competitive advantage over other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0</TotalTime>
  <Words>246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Wireframe Building 16x9</vt:lpstr>
      <vt:lpstr>On campus bowling alley &amp; Sports Bar</vt:lpstr>
      <vt:lpstr>Why should TU have a bowling Alley/Restaurant </vt:lpstr>
      <vt:lpstr>Budgets and costs—Bowling Alley</vt:lpstr>
      <vt:lpstr>Budgets and costs—Sports Bar (estimatE)</vt:lpstr>
      <vt:lpstr>Funding</vt:lpstr>
      <vt:lpstr>PowerPoint Presentation</vt:lpstr>
      <vt:lpstr>Blue Prints– Sports Bar</vt:lpstr>
      <vt:lpstr>Blue Prints– Bowling Alley</vt:lpstr>
      <vt:lpstr>Argument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2013-12-04T19:56:56Z</dcterms:created>
  <dcterms:modified xsi:type="dcterms:W3CDTF">2013-12-06T13:44:15Z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